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257" r:id="rId3"/>
    <p:sldId id="258" r:id="rId4"/>
    <p:sldId id="259" r:id="rId5"/>
    <p:sldId id="256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785A7"/>
    <a:srgbClr val="65875A"/>
    <a:srgbClr val="008B00"/>
    <a:srgbClr val="37AD37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076" autoAdjust="0"/>
    <p:restoredTop sz="94660"/>
  </p:normalViewPr>
  <p:slideViewPr>
    <p:cSldViewPr snapToGrid="0">
      <p:cViewPr>
        <p:scale>
          <a:sx n="130" d="100"/>
          <a:sy n="130" d="100"/>
        </p:scale>
        <p:origin x="96" y="-21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667C1-D04E-0680-5543-22E69DB44B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C2D626D-F203-889A-D75C-71BE414E94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618D0A-E3A5-A776-F5F6-43DCE3687D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50F785-C80D-4A53-AFFE-8911002EEBDB}" type="datetimeFigureOut">
              <a:rPr lang="en-US" smtClean="0"/>
              <a:t>1/23/2025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4177D9-847E-C0E5-F38E-0EA973ECDD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04A724-64ED-1442-B99D-9BD26418C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F92D5-492F-4FA1-893C-305F41D3BC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7757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698278-7BD3-4B9D-9FB2-E91A574C8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A1A3BF-52C5-E4A6-9661-5BD7525F0D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A439B3-E08B-043A-3809-06531FD849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50F785-C80D-4A53-AFFE-8911002EEBDB}" type="datetimeFigureOut">
              <a:rPr lang="en-US" smtClean="0"/>
              <a:t>1/23/2025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74EFEF-62E5-C4AD-C9E9-0B7F74A739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669951-24DA-B5A6-06ED-4F4FEFA85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F92D5-492F-4FA1-893C-305F41D3BC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666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1DE567E-E6C7-890B-165F-F21CA1A5528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63332CB-D527-B1EE-8E11-79B2A980A2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094466-36D4-A165-784B-72F9A00034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50F785-C80D-4A53-AFFE-8911002EEBDB}" type="datetimeFigureOut">
              <a:rPr lang="en-US" smtClean="0"/>
              <a:t>1/23/2025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3F75EC-1827-CCA4-FFC9-184B35A703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B5A2E5-3054-8890-AE66-42CBFC829B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F92D5-492F-4FA1-893C-305F41D3BC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6646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CA8137-B674-E294-1EC2-BC2E2F2EF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66BC44-C41A-668A-EF62-4E66E2FDC6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DD9C37-CE37-6E81-52FB-67678B953C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50F785-C80D-4A53-AFFE-8911002EEBDB}" type="datetimeFigureOut">
              <a:rPr lang="en-US" smtClean="0"/>
              <a:t>1/23/2025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BB05AB-79AB-67BA-2F18-06A89C0C5D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B2AB5A-6E8A-C381-E344-8DF1AE9A72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F92D5-492F-4FA1-893C-305F41D3BC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3805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1CCD36-4B76-8FFA-B67F-4542EF5AD3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0529DA-CDCD-37D0-FCA0-44BA60FA4E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43785E-35BA-2347-2260-B465474333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50F785-C80D-4A53-AFFE-8911002EEBDB}" type="datetimeFigureOut">
              <a:rPr lang="en-US" smtClean="0"/>
              <a:t>1/23/2025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93F686-467E-FCAC-0E0D-E32AD705E9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B62036-DE61-D1B0-FBD3-2B80BFFDB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F92D5-492F-4FA1-893C-305F41D3BC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405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6A6030-4F71-86B0-A0D6-5C8E24302A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37618F-BBFA-98FF-591F-33892A13D8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3C72C7-F0AA-378D-BB2B-8142E28F00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ADC42A-C2E4-C0B7-470B-2204624544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50F785-C80D-4A53-AFFE-8911002EEBDB}" type="datetimeFigureOut">
              <a:rPr lang="en-US" smtClean="0"/>
              <a:t>1/23/2025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F42B5E-6DCC-CF58-E345-FAE31BE6F2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FB3814-94BB-665F-CFE7-F68E3318AB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F92D5-492F-4FA1-893C-305F41D3BC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4464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CF6956-9504-229E-FD19-530A59819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C0798E-7E61-DE41-AFB8-8C3B258338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D5C9DC-52E9-0BF8-8E01-175477F87A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A7F0EFB-4F06-0104-58F7-5C688FB4EC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C192275-AE24-9B39-E179-26E22781F1A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6B94C9B-DA1C-7650-A0F0-E61CE52C56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50F785-C80D-4A53-AFFE-8911002EEBDB}" type="datetimeFigureOut">
              <a:rPr lang="en-US" smtClean="0"/>
              <a:t>1/23/2025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8D605CC-4419-BFED-C862-11537D45C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F9EFEAC-CBE6-E238-F88A-6B2A1658BE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F92D5-492F-4FA1-893C-305F41D3BC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0376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1B4DD-C021-F32C-D1D3-0ABC81E419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266841-4EF4-1DD9-5DF6-34AA88BD78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50F785-C80D-4A53-AFFE-8911002EEBDB}" type="datetimeFigureOut">
              <a:rPr lang="en-US" smtClean="0"/>
              <a:t>1/23/2025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A3FEAE-91B2-5649-B94B-7E26CFB0D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BA6E1A-05F5-0955-0A8C-8F4072FAB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F92D5-492F-4FA1-893C-305F41D3BC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5092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C17853-B20C-92FC-ED9D-C3DD27053F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50F785-C80D-4A53-AFFE-8911002EEBDB}" type="datetimeFigureOut">
              <a:rPr lang="en-US" smtClean="0"/>
              <a:t>1/23/2025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DB90B2-F5CE-7CCB-CA2F-2D1BB2E76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B56E1A-1BDE-64F5-4D8B-96B707F2E1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F92D5-492F-4FA1-893C-305F41D3BC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9592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7F48CD-2179-9D83-8C62-E7B3F980CC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E1BC81-4608-6AF2-10E6-BE704F0452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FA072E-0A02-4644-3430-72D15F67AD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5B2561-934B-CC4A-09E9-8686BA8287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50F785-C80D-4A53-AFFE-8911002EEBDB}" type="datetimeFigureOut">
              <a:rPr lang="en-US" smtClean="0"/>
              <a:t>1/23/2025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1170E1-CEF5-A816-FAFE-D27FAE6408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F5E4AE-D56B-847B-B39A-66AA76444C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F92D5-492F-4FA1-893C-305F41D3BC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4857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889B1-4FC9-9BAA-A833-8A97E0E03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996129-90FF-D300-53D6-FCED89A25B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5BE6AE-5F16-BF97-8BE4-712AA79472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752CBD-C922-461C-7629-CC7D5F6AE2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50F785-C80D-4A53-AFFE-8911002EEBDB}" type="datetimeFigureOut">
              <a:rPr lang="en-US" smtClean="0"/>
              <a:t>1/23/2025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5DCC23-EE07-8F61-7175-3A284C3B7E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C7E396-FA3E-0B7F-F972-6303D8DF2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F92D5-492F-4FA1-893C-305F41D3BC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1104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DB92A23-0DA9-E087-EBB2-976F0CB9A1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5F680F-C6FF-DBFF-96C7-0A9EBAFF18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8C5DF4-ACD5-C49F-F36C-7F77339D511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50F785-C80D-4A53-AFFE-8911002EEBDB}" type="datetimeFigureOut">
              <a:rPr lang="en-US" smtClean="0"/>
              <a:t>1/23/2025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841F56-C8DA-6777-95A3-594D3C9642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8C7797-4141-928F-812D-86FC806028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9F92D5-492F-4FA1-893C-305F41D3BC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5791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9.png"/><Relationship Id="rId7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9.png"/><Relationship Id="rId7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10ECA0-D0B7-1C8F-F59F-BD089BB35A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>
            <a:extLst>
              <a:ext uri="{FF2B5EF4-FFF2-40B4-BE49-F238E27FC236}">
                <a16:creationId xmlns:a16="http://schemas.microsoft.com/office/drawing/2014/main" id="{B43A82E4-77CE-40EC-9E56-1178E623212F}"/>
              </a:ext>
            </a:extLst>
          </p:cNvPr>
          <p:cNvGrpSpPr/>
          <p:nvPr/>
        </p:nvGrpSpPr>
        <p:grpSpPr>
          <a:xfrm>
            <a:off x="874117" y="510200"/>
            <a:ext cx="8462842" cy="4778327"/>
            <a:chOff x="874117" y="510200"/>
            <a:chExt cx="8462842" cy="4778327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124C0CF5-04B0-5A60-3FE7-E0BD98527B0E}"/>
                </a:ext>
              </a:extLst>
            </p:cNvPr>
            <p:cNvGrpSpPr/>
            <p:nvPr/>
          </p:nvGrpSpPr>
          <p:grpSpPr>
            <a:xfrm>
              <a:off x="874117" y="510200"/>
              <a:ext cx="7911785" cy="4778327"/>
              <a:chOff x="874117" y="510200"/>
              <a:chExt cx="7911785" cy="4778327"/>
            </a:xfrm>
          </p:grpSpPr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729D75EA-6F13-5ED3-5D48-414D54BF00D7}"/>
                  </a:ext>
                </a:extLst>
              </p:cNvPr>
              <p:cNvGrpSpPr/>
              <p:nvPr/>
            </p:nvGrpSpPr>
            <p:grpSpPr>
              <a:xfrm>
                <a:off x="874117" y="510200"/>
                <a:ext cx="6008231" cy="4778327"/>
                <a:chOff x="952494" y="536326"/>
                <a:chExt cx="6008231" cy="4778327"/>
              </a:xfrm>
            </p:grpSpPr>
            <p:pic>
              <p:nvPicPr>
                <p:cNvPr id="5" name="Picture 4">
                  <a:extLst>
                    <a:ext uri="{FF2B5EF4-FFF2-40B4-BE49-F238E27FC236}">
                      <a16:creationId xmlns:a16="http://schemas.microsoft.com/office/drawing/2014/main" id="{9CE8EDF0-04AC-9827-3F49-50FEC77D343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952494" y="536326"/>
                  <a:ext cx="5943612" cy="4114808"/>
                </a:xfrm>
                <a:prstGeom prst="rect">
                  <a:avLst/>
                </a:prstGeom>
              </p:spPr>
            </p:pic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E3249ED9-6E0D-E035-85CD-9BFE7B89B8EC}"/>
                    </a:ext>
                  </a:extLst>
                </p:cNvPr>
                <p:cNvSpPr txBox="1"/>
                <p:nvPr/>
              </p:nvSpPr>
              <p:spPr>
                <a:xfrm>
                  <a:off x="1571352" y="4731938"/>
                  <a:ext cx="595968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Coastal Plains</a:t>
                  </a:r>
                </a:p>
              </p:txBody>
            </p:sp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6A30803F-F6F9-A993-5DF2-961731FBD9CB}"/>
                    </a:ext>
                  </a:extLst>
                </p:cNvPr>
                <p:cNvSpPr txBox="1"/>
                <p:nvPr/>
              </p:nvSpPr>
              <p:spPr>
                <a:xfrm>
                  <a:off x="1878977" y="4742880"/>
                  <a:ext cx="1192306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Northern Appalachians</a:t>
                  </a:r>
                </a:p>
                <a:p>
                  <a:pPr algn="ctr"/>
                  <a:endParaRPr lang="en-US" sz="8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pic>
              <p:nvPicPr>
                <p:cNvPr id="13" name="Picture 12" descr="A map of the united states&#10;&#10;Description automatically generated">
                  <a:extLst>
                    <a:ext uri="{FF2B5EF4-FFF2-40B4-BE49-F238E27FC236}">
                      <a16:creationId xmlns:a16="http://schemas.microsoft.com/office/drawing/2014/main" id="{8F83B7E3-81EE-D5E0-7918-C73C0F4DFBC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7689" t="7785" r="65635" b="68639"/>
                <a:stretch/>
              </p:blipFill>
              <p:spPr>
                <a:xfrm>
                  <a:off x="1604368" y="4424420"/>
                  <a:ext cx="605228" cy="370307"/>
                </a:xfrm>
                <a:prstGeom prst="rect">
                  <a:avLst/>
                </a:prstGeom>
              </p:spPr>
            </p:pic>
            <p:pic>
              <p:nvPicPr>
                <p:cNvPr id="14" name="Picture 13" descr="A map of the united states&#10;&#10;Description automatically generated">
                  <a:extLst>
                    <a:ext uri="{FF2B5EF4-FFF2-40B4-BE49-F238E27FC236}">
                      <a16:creationId xmlns:a16="http://schemas.microsoft.com/office/drawing/2014/main" id="{605A5A54-088B-8274-ECA3-BFFB596251E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6201" t="7785" r="7123" b="68639"/>
                <a:stretch/>
              </p:blipFill>
              <p:spPr>
                <a:xfrm>
                  <a:off x="2778350" y="4424420"/>
                  <a:ext cx="605228" cy="370307"/>
                </a:xfrm>
                <a:prstGeom prst="rect">
                  <a:avLst/>
                </a:prstGeom>
              </p:spPr>
            </p:pic>
            <p:pic>
              <p:nvPicPr>
                <p:cNvPr id="15" name="Picture 14" descr="A map of the united states&#10;&#10;Description automatically generated">
                  <a:extLst>
                    <a:ext uri="{FF2B5EF4-FFF2-40B4-BE49-F238E27FC236}">
                      <a16:creationId xmlns:a16="http://schemas.microsoft.com/office/drawing/2014/main" id="{3F9F24B4-00F9-FC5D-FE86-78E8791FF1C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6637" t="7785" r="36687" b="68639"/>
                <a:stretch/>
              </p:blipFill>
              <p:spPr>
                <a:xfrm>
                  <a:off x="2180322" y="4422071"/>
                  <a:ext cx="605228" cy="370307"/>
                </a:xfrm>
                <a:prstGeom prst="rect">
                  <a:avLst/>
                </a:prstGeom>
              </p:spPr>
            </p:pic>
            <p:pic>
              <p:nvPicPr>
                <p:cNvPr id="16" name="Picture 15" descr="A map of the united states&#10;&#10;Description automatically generated">
                  <a:extLst>
                    <a:ext uri="{FF2B5EF4-FFF2-40B4-BE49-F238E27FC236}">
                      <a16:creationId xmlns:a16="http://schemas.microsoft.com/office/drawing/2014/main" id="{B0D26AB1-8316-25C7-14D3-42EF18CCC00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7689" t="40480" r="65635" b="35944"/>
                <a:stretch/>
              </p:blipFill>
              <p:spPr>
                <a:xfrm>
                  <a:off x="3374855" y="4428219"/>
                  <a:ext cx="605228" cy="370307"/>
                </a:xfrm>
                <a:prstGeom prst="rect">
                  <a:avLst/>
                </a:prstGeom>
              </p:spPr>
            </p:pic>
            <p:pic>
              <p:nvPicPr>
                <p:cNvPr id="17" name="Picture 16" descr="A map of the united states&#10;&#10;Description automatically generated">
                  <a:extLst>
                    <a:ext uri="{FF2B5EF4-FFF2-40B4-BE49-F238E27FC236}">
                      <a16:creationId xmlns:a16="http://schemas.microsoft.com/office/drawing/2014/main" id="{C40ED992-8E3B-9F06-24C3-8F4B8795650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6945" t="40480" r="36379" b="35944"/>
                <a:stretch/>
              </p:blipFill>
              <p:spPr>
                <a:xfrm>
                  <a:off x="3961799" y="4421502"/>
                  <a:ext cx="605228" cy="370307"/>
                </a:xfrm>
                <a:prstGeom prst="rect">
                  <a:avLst/>
                </a:prstGeom>
              </p:spPr>
            </p:pic>
            <p:pic>
              <p:nvPicPr>
                <p:cNvPr id="18" name="Picture 17" descr="A map of the united states&#10;&#10;Description automatically generated">
                  <a:extLst>
                    <a:ext uri="{FF2B5EF4-FFF2-40B4-BE49-F238E27FC236}">
                      <a16:creationId xmlns:a16="http://schemas.microsoft.com/office/drawing/2014/main" id="{89433AB8-AB7C-EA6C-1F8A-F22614BE9F8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6712" t="40146" r="6612" b="36278"/>
                <a:stretch/>
              </p:blipFill>
              <p:spPr>
                <a:xfrm>
                  <a:off x="4554875" y="4421100"/>
                  <a:ext cx="605228" cy="370307"/>
                </a:xfrm>
                <a:prstGeom prst="rect">
                  <a:avLst/>
                </a:prstGeom>
              </p:spPr>
            </p:pic>
            <p:pic>
              <p:nvPicPr>
                <p:cNvPr id="19" name="Picture 18" descr="A map of the united states&#10;&#10;Description automatically generated">
                  <a:extLst>
                    <a:ext uri="{FF2B5EF4-FFF2-40B4-BE49-F238E27FC236}">
                      <a16:creationId xmlns:a16="http://schemas.microsoft.com/office/drawing/2014/main" id="{1158BFDC-8830-3753-EAAC-8DA28952CCC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7381" t="72730" r="65943" b="3694"/>
                <a:stretch/>
              </p:blipFill>
              <p:spPr>
                <a:xfrm>
                  <a:off x="5143957" y="4426710"/>
                  <a:ext cx="605228" cy="370307"/>
                </a:xfrm>
                <a:prstGeom prst="rect">
                  <a:avLst/>
                </a:prstGeom>
              </p:spPr>
            </p:pic>
            <p:pic>
              <p:nvPicPr>
                <p:cNvPr id="20" name="Picture 19" descr="A map of the united states&#10;&#10;Description automatically generated">
                  <a:extLst>
                    <a:ext uri="{FF2B5EF4-FFF2-40B4-BE49-F238E27FC236}">
                      <a16:creationId xmlns:a16="http://schemas.microsoft.com/office/drawing/2014/main" id="{72397A19-5E45-BEAA-F211-39FB02118D7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6791" t="72952" r="36533" b="3472"/>
                <a:stretch/>
              </p:blipFill>
              <p:spPr>
                <a:xfrm>
                  <a:off x="5733122" y="4426710"/>
                  <a:ext cx="605228" cy="370307"/>
                </a:xfrm>
                <a:prstGeom prst="rect">
                  <a:avLst/>
                </a:prstGeom>
              </p:spPr>
            </p:pic>
            <p:pic>
              <p:nvPicPr>
                <p:cNvPr id="21" name="Picture 20" descr="A map of the united states&#10;&#10;Description automatically generated">
                  <a:extLst>
                    <a:ext uri="{FF2B5EF4-FFF2-40B4-BE49-F238E27FC236}">
                      <a16:creationId xmlns:a16="http://schemas.microsoft.com/office/drawing/2014/main" id="{535997D7-F3D6-284E-C1DE-4A3272C5518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6355" t="72643" r="6969" b="3781"/>
                <a:stretch/>
              </p:blipFill>
              <p:spPr>
                <a:xfrm>
                  <a:off x="6325834" y="4421100"/>
                  <a:ext cx="605229" cy="370308"/>
                </a:xfrm>
                <a:prstGeom prst="rect">
                  <a:avLst/>
                </a:prstGeom>
              </p:spPr>
            </p:pic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1E6BA8CA-D23E-BB99-3C13-3E1A2FAD289F}"/>
                    </a:ext>
                  </a:extLst>
                </p:cNvPr>
                <p:cNvSpPr txBox="1"/>
                <p:nvPr/>
              </p:nvSpPr>
              <p:spPr>
                <a:xfrm>
                  <a:off x="2739315" y="4731071"/>
                  <a:ext cx="657070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Northern Plains</a:t>
                  </a:r>
                </a:p>
                <a:p>
                  <a:endParaRPr lang="en-US" sz="8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550B613A-3EC7-46F6-F343-54EBB4184B7D}"/>
                    </a:ext>
                  </a:extLst>
                </p:cNvPr>
                <p:cNvSpPr txBox="1"/>
                <p:nvPr/>
              </p:nvSpPr>
              <p:spPr>
                <a:xfrm>
                  <a:off x="3233417" y="4731938"/>
                  <a:ext cx="838713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Southern Appalachians</a:t>
                  </a:r>
                </a:p>
                <a:p>
                  <a:endParaRPr lang="en-US" sz="8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04429ACB-1CCD-A5BB-92BB-26B5FAF5F2DF}"/>
                    </a:ext>
                  </a:extLst>
                </p:cNvPr>
                <p:cNvSpPr txBox="1"/>
                <p:nvPr/>
              </p:nvSpPr>
              <p:spPr>
                <a:xfrm>
                  <a:off x="3892133" y="4729878"/>
                  <a:ext cx="709562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Southern Plains</a:t>
                  </a:r>
                </a:p>
                <a:p>
                  <a:endParaRPr lang="en-US" sz="8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  <a:p>
                  <a:endParaRPr lang="en-US" sz="8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3BF292A7-3383-A0F2-4F4A-EE90E3E6081B}"/>
                    </a:ext>
                  </a:extLst>
                </p:cNvPr>
                <p:cNvSpPr txBox="1"/>
                <p:nvPr/>
              </p:nvSpPr>
              <p:spPr>
                <a:xfrm>
                  <a:off x="4481838" y="4729878"/>
                  <a:ext cx="709562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Temperate Plains</a:t>
                  </a:r>
                </a:p>
                <a:p>
                  <a:endParaRPr lang="en-US" sz="8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  <a:p>
                  <a:endParaRPr lang="en-US" sz="8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DBB56BC3-241C-FEAE-FE4B-C2EDF0C9BF00}"/>
                    </a:ext>
                  </a:extLst>
                </p:cNvPr>
                <p:cNvSpPr txBox="1"/>
                <p:nvPr/>
              </p:nvSpPr>
              <p:spPr>
                <a:xfrm>
                  <a:off x="5058580" y="4725401"/>
                  <a:ext cx="709562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Upper Midwest</a:t>
                  </a:r>
                </a:p>
                <a:p>
                  <a:endParaRPr lang="en-US" sz="8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  <a:p>
                  <a:endParaRPr lang="en-US" sz="8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D29FC020-F2AF-8182-3CD6-092EB2513880}"/>
                    </a:ext>
                  </a:extLst>
                </p:cNvPr>
                <p:cNvSpPr txBox="1"/>
                <p:nvPr/>
              </p:nvSpPr>
              <p:spPr>
                <a:xfrm>
                  <a:off x="5642848" y="4729877"/>
                  <a:ext cx="709562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Western Mountains</a:t>
                  </a:r>
                </a:p>
                <a:p>
                  <a:endParaRPr lang="en-US" sz="8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  <a:p>
                  <a:endParaRPr lang="en-US" sz="8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EBC3A679-F250-7A8D-2679-535D1D17402F}"/>
                    </a:ext>
                  </a:extLst>
                </p:cNvPr>
                <p:cNvSpPr txBox="1"/>
                <p:nvPr/>
              </p:nvSpPr>
              <p:spPr>
                <a:xfrm>
                  <a:off x="6251163" y="4724823"/>
                  <a:ext cx="709562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Xeric</a:t>
                  </a:r>
                </a:p>
                <a:p>
                  <a:pPr algn="ctr"/>
                  <a:endParaRPr lang="en-US" sz="8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  <a:p>
                  <a:endParaRPr lang="en-US" sz="8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  <a:p>
                  <a:endParaRPr lang="en-US" sz="8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pic>
            <p:nvPicPr>
              <p:cNvPr id="40" name="Picture 39" descr="A screen shot of a graph&#10;&#10;Description automatically generated">
                <a:extLst>
                  <a:ext uri="{FF2B5EF4-FFF2-40B4-BE49-F238E27FC236}">
                    <a16:creationId xmlns:a16="http://schemas.microsoft.com/office/drawing/2014/main" id="{A57D8DE9-79EF-3A3D-8484-E6A8EF13FA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1767" t="25627" b="29390"/>
              <a:stretch/>
            </p:blipFill>
            <p:spPr>
              <a:xfrm>
                <a:off x="6817729" y="1478663"/>
                <a:ext cx="1968173" cy="2170892"/>
              </a:xfrm>
              <a:prstGeom prst="rect">
                <a:avLst/>
              </a:prstGeom>
            </p:spPr>
          </p:pic>
          <p:pic>
            <p:nvPicPr>
              <p:cNvPr id="41" name="Picture 40">
                <a:extLst>
                  <a:ext uri="{FF2B5EF4-FFF2-40B4-BE49-F238E27FC236}">
                    <a16:creationId xmlns:a16="http://schemas.microsoft.com/office/drawing/2014/main" id="{DF480E6A-B233-A2F0-A0E4-E4DC41E85F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867600" y="1821353"/>
                <a:ext cx="238515" cy="224204"/>
              </a:xfrm>
              <a:prstGeom prst="rect">
                <a:avLst/>
              </a:prstGeom>
            </p:spPr>
          </p:pic>
          <p:pic>
            <p:nvPicPr>
              <p:cNvPr id="42" name="Picture 41">
                <a:extLst>
                  <a:ext uri="{FF2B5EF4-FFF2-40B4-BE49-F238E27FC236}">
                    <a16:creationId xmlns:a16="http://schemas.microsoft.com/office/drawing/2014/main" id="{11C875C8-211F-2FC0-9905-A2C68C9871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870207" y="3109447"/>
                <a:ext cx="240217" cy="224204"/>
              </a:xfrm>
              <a:prstGeom prst="rect">
                <a:avLst/>
              </a:prstGeom>
            </p:spPr>
          </p:pic>
        </p:grpSp>
        <p:sp>
          <p:nvSpPr>
            <p:cNvPr id="44" name="Right Brace 43">
              <a:extLst>
                <a:ext uri="{FF2B5EF4-FFF2-40B4-BE49-F238E27FC236}">
                  <a16:creationId xmlns:a16="http://schemas.microsoft.com/office/drawing/2014/main" id="{50AC5265-548D-2DFC-4BC7-0FB75B033B0E}"/>
                </a:ext>
              </a:extLst>
            </p:cNvPr>
            <p:cNvSpPr/>
            <p:nvPr/>
          </p:nvSpPr>
          <p:spPr>
            <a:xfrm>
              <a:off x="8148484" y="1578077"/>
              <a:ext cx="66368" cy="700549"/>
            </a:xfrm>
            <a:prstGeom prst="rightBrac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ight Brace 44">
              <a:extLst>
                <a:ext uri="{FF2B5EF4-FFF2-40B4-BE49-F238E27FC236}">
                  <a16:creationId xmlns:a16="http://schemas.microsoft.com/office/drawing/2014/main" id="{AECE4CDB-41BE-F13D-1131-7D67D7DB449F}"/>
                </a:ext>
              </a:extLst>
            </p:cNvPr>
            <p:cNvSpPr/>
            <p:nvPr/>
          </p:nvSpPr>
          <p:spPr>
            <a:xfrm>
              <a:off x="8610600" y="2870479"/>
              <a:ext cx="66368" cy="700549"/>
            </a:xfrm>
            <a:prstGeom prst="rightBrac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AD4DF1F8-A024-52E8-4B1D-0CE2BF4F75D0}"/>
                </a:ext>
              </a:extLst>
            </p:cNvPr>
            <p:cNvSpPr txBox="1"/>
            <p:nvPr/>
          </p:nvSpPr>
          <p:spPr>
            <a:xfrm>
              <a:off x="8144347" y="1720602"/>
              <a:ext cx="730045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>
                  <a:latin typeface="Arial" panose="020B0604020202020204" pitchFamily="34" charset="0"/>
                  <a:cs typeface="Arial" panose="020B0604020202020204" pitchFamily="34" charset="0"/>
                </a:rPr>
                <a:t>Negative trend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2FC4DB66-84E0-1A4B-5BFF-A49CB49538D8}"/>
                </a:ext>
              </a:extLst>
            </p:cNvPr>
            <p:cNvSpPr txBox="1"/>
            <p:nvPr/>
          </p:nvSpPr>
          <p:spPr>
            <a:xfrm>
              <a:off x="8606914" y="3013502"/>
              <a:ext cx="730045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>
                  <a:latin typeface="Arial" panose="020B0604020202020204" pitchFamily="34" charset="0"/>
                  <a:cs typeface="Arial" panose="020B0604020202020204" pitchFamily="34" charset="0"/>
                </a:rPr>
                <a:t>Positive trend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252436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8C7C2E0C-BE83-1B87-4241-535BF46B2C26}"/>
              </a:ext>
            </a:extLst>
          </p:cNvPr>
          <p:cNvGrpSpPr/>
          <p:nvPr/>
        </p:nvGrpSpPr>
        <p:grpSpPr>
          <a:xfrm>
            <a:off x="874117" y="510200"/>
            <a:ext cx="8098845" cy="4778327"/>
            <a:chOff x="952494" y="536326"/>
            <a:chExt cx="8098845" cy="4778327"/>
          </a:xfrm>
        </p:grpSpPr>
        <p:pic>
          <p:nvPicPr>
            <p:cNvPr id="5" name="Picture 4" descr="A graph of different colored bars&#10;&#10;Description automatically generated with medium confidence">
              <a:extLst>
                <a:ext uri="{FF2B5EF4-FFF2-40B4-BE49-F238E27FC236}">
                  <a16:creationId xmlns:a16="http://schemas.microsoft.com/office/drawing/2014/main" id="{2FD4A5B7-7C03-FCB5-A8AD-EC1A58D054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2494" y="536326"/>
              <a:ext cx="5943612" cy="4114808"/>
            </a:xfrm>
            <a:prstGeom prst="rect">
              <a:avLst/>
            </a:prstGeom>
          </p:spPr>
        </p:pic>
        <p:pic>
          <p:nvPicPr>
            <p:cNvPr id="6" name="Picture 5" descr="A screen shot of a graph&#10;&#10;Description automatically generated">
              <a:extLst>
                <a:ext uri="{FF2B5EF4-FFF2-40B4-BE49-F238E27FC236}">
                  <a16:creationId xmlns:a16="http://schemas.microsoft.com/office/drawing/2014/main" id="{C1C9B81C-9250-BE66-B3A8-C55CEAE1AD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538" t="25361" r="1941" b="29771"/>
            <a:stretch/>
          </p:blipFill>
          <p:spPr>
            <a:xfrm>
              <a:off x="6896106" y="1331549"/>
              <a:ext cx="2155233" cy="2524362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8FF5F79-0A79-8308-D4F1-3B913B56CDF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76725" y="1753449"/>
              <a:ext cx="267401" cy="251357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3660B40-7002-0157-FB54-CCC20E0B661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979498" y="3257307"/>
              <a:ext cx="267401" cy="249575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028B072-CA6A-F89B-7258-75348FD1A5C5}"/>
                </a:ext>
              </a:extLst>
            </p:cNvPr>
            <p:cNvSpPr txBox="1"/>
            <p:nvPr/>
          </p:nvSpPr>
          <p:spPr>
            <a:xfrm>
              <a:off x="1571352" y="4731938"/>
              <a:ext cx="59596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Coastal Plains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80F1C1B-87E9-1D2D-D286-4F809E50E31B}"/>
                </a:ext>
              </a:extLst>
            </p:cNvPr>
            <p:cNvSpPr txBox="1"/>
            <p:nvPr/>
          </p:nvSpPr>
          <p:spPr>
            <a:xfrm>
              <a:off x="1878977" y="4742880"/>
              <a:ext cx="119230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Northern Appalachians</a:t>
              </a:r>
            </a:p>
            <a:p>
              <a:pPr algn="ctr"/>
              <a:endParaRPr lang="en-US" sz="8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3" name="Picture 12" descr="A map of the united states&#10;&#10;Description automatically generated">
              <a:extLst>
                <a:ext uri="{FF2B5EF4-FFF2-40B4-BE49-F238E27FC236}">
                  <a16:creationId xmlns:a16="http://schemas.microsoft.com/office/drawing/2014/main" id="{BFA9CF4D-364F-65DB-0429-9C37FF226E9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689" t="7785" r="65635" b="68639"/>
            <a:stretch/>
          </p:blipFill>
          <p:spPr>
            <a:xfrm>
              <a:off x="1604368" y="4424420"/>
              <a:ext cx="605228" cy="370307"/>
            </a:xfrm>
            <a:prstGeom prst="rect">
              <a:avLst/>
            </a:prstGeom>
          </p:spPr>
        </p:pic>
        <p:pic>
          <p:nvPicPr>
            <p:cNvPr id="14" name="Picture 13" descr="A map of the united states&#10;&#10;Description automatically generated">
              <a:extLst>
                <a:ext uri="{FF2B5EF4-FFF2-40B4-BE49-F238E27FC236}">
                  <a16:creationId xmlns:a16="http://schemas.microsoft.com/office/drawing/2014/main" id="{8B7B3D31-7B1C-4CCA-57FD-A2760AF9FD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201" t="7785" r="7123" b="68639"/>
            <a:stretch/>
          </p:blipFill>
          <p:spPr>
            <a:xfrm>
              <a:off x="2778350" y="4424420"/>
              <a:ext cx="605228" cy="370307"/>
            </a:xfrm>
            <a:prstGeom prst="rect">
              <a:avLst/>
            </a:prstGeom>
          </p:spPr>
        </p:pic>
        <p:pic>
          <p:nvPicPr>
            <p:cNvPr id="15" name="Picture 14" descr="A map of the united states&#10;&#10;Description automatically generated">
              <a:extLst>
                <a:ext uri="{FF2B5EF4-FFF2-40B4-BE49-F238E27FC236}">
                  <a16:creationId xmlns:a16="http://schemas.microsoft.com/office/drawing/2014/main" id="{E34674D0-6253-8C79-39D4-BA731B0E9F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637" t="7785" r="36687" b="68639"/>
            <a:stretch/>
          </p:blipFill>
          <p:spPr>
            <a:xfrm>
              <a:off x="2180322" y="4422071"/>
              <a:ext cx="605228" cy="370307"/>
            </a:xfrm>
            <a:prstGeom prst="rect">
              <a:avLst/>
            </a:prstGeom>
          </p:spPr>
        </p:pic>
        <p:pic>
          <p:nvPicPr>
            <p:cNvPr id="16" name="Picture 15" descr="A map of the united states&#10;&#10;Description automatically generated">
              <a:extLst>
                <a:ext uri="{FF2B5EF4-FFF2-40B4-BE49-F238E27FC236}">
                  <a16:creationId xmlns:a16="http://schemas.microsoft.com/office/drawing/2014/main" id="{EB1064B8-5251-E5DF-593D-B5E18D90E5D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689" t="40480" r="65635" b="35944"/>
            <a:stretch/>
          </p:blipFill>
          <p:spPr>
            <a:xfrm>
              <a:off x="3374855" y="4428219"/>
              <a:ext cx="605228" cy="370307"/>
            </a:xfrm>
            <a:prstGeom prst="rect">
              <a:avLst/>
            </a:prstGeom>
          </p:spPr>
        </p:pic>
        <p:pic>
          <p:nvPicPr>
            <p:cNvPr id="17" name="Picture 16" descr="A map of the united states&#10;&#10;Description automatically generated">
              <a:extLst>
                <a:ext uri="{FF2B5EF4-FFF2-40B4-BE49-F238E27FC236}">
                  <a16:creationId xmlns:a16="http://schemas.microsoft.com/office/drawing/2014/main" id="{E0BBB1D6-5529-FE40-97CB-B3FA581C26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945" t="40480" r="36379" b="35944"/>
            <a:stretch/>
          </p:blipFill>
          <p:spPr>
            <a:xfrm>
              <a:off x="3961799" y="4421502"/>
              <a:ext cx="605228" cy="370307"/>
            </a:xfrm>
            <a:prstGeom prst="rect">
              <a:avLst/>
            </a:prstGeom>
          </p:spPr>
        </p:pic>
        <p:pic>
          <p:nvPicPr>
            <p:cNvPr id="18" name="Picture 17" descr="A map of the united states&#10;&#10;Description automatically generated">
              <a:extLst>
                <a:ext uri="{FF2B5EF4-FFF2-40B4-BE49-F238E27FC236}">
                  <a16:creationId xmlns:a16="http://schemas.microsoft.com/office/drawing/2014/main" id="{C2007C8C-769B-96FD-A313-AFC9C2F390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712" t="40146" r="6612" b="36278"/>
            <a:stretch/>
          </p:blipFill>
          <p:spPr>
            <a:xfrm>
              <a:off x="4554875" y="4421100"/>
              <a:ext cx="605228" cy="370307"/>
            </a:xfrm>
            <a:prstGeom prst="rect">
              <a:avLst/>
            </a:prstGeom>
          </p:spPr>
        </p:pic>
        <p:pic>
          <p:nvPicPr>
            <p:cNvPr id="19" name="Picture 18" descr="A map of the united states&#10;&#10;Description automatically generated">
              <a:extLst>
                <a:ext uri="{FF2B5EF4-FFF2-40B4-BE49-F238E27FC236}">
                  <a16:creationId xmlns:a16="http://schemas.microsoft.com/office/drawing/2014/main" id="{B5386B52-34AE-B5AF-97B7-252A987FBC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381" t="72730" r="65943" b="3694"/>
            <a:stretch/>
          </p:blipFill>
          <p:spPr>
            <a:xfrm>
              <a:off x="5143957" y="4426710"/>
              <a:ext cx="605228" cy="370307"/>
            </a:xfrm>
            <a:prstGeom prst="rect">
              <a:avLst/>
            </a:prstGeom>
          </p:spPr>
        </p:pic>
        <p:pic>
          <p:nvPicPr>
            <p:cNvPr id="20" name="Picture 19" descr="A map of the united states&#10;&#10;Description automatically generated">
              <a:extLst>
                <a:ext uri="{FF2B5EF4-FFF2-40B4-BE49-F238E27FC236}">
                  <a16:creationId xmlns:a16="http://schemas.microsoft.com/office/drawing/2014/main" id="{45EE8EE0-F193-6920-7744-25CA1F4E1F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791" t="72952" r="36533" b="3472"/>
            <a:stretch/>
          </p:blipFill>
          <p:spPr>
            <a:xfrm>
              <a:off x="5733122" y="4426710"/>
              <a:ext cx="605228" cy="370307"/>
            </a:xfrm>
            <a:prstGeom prst="rect">
              <a:avLst/>
            </a:prstGeom>
          </p:spPr>
        </p:pic>
        <p:pic>
          <p:nvPicPr>
            <p:cNvPr id="21" name="Picture 20" descr="A map of the united states&#10;&#10;Description automatically generated">
              <a:extLst>
                <a:ext uri="{FF2B5EF4-FFF2-40B4-BE49-F238E27FC236}">
                  <a16:creationId xmlns:a16="http://schemas.microsoft.com/office/drawing/2014/main" id="{1D2F9FB9-8F7F-32CF-5A9A-591932A7B1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355" t="72643" r="6969" b="3781"/>
            <a:stretch/>
          </p:blipFill>
          <p:spPr>
            <a:xfrm>
              <a:off x="6325834" y="4421100"/>
              <a:ext cx="605229" cy="370308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8F8BE3F-4B47-76D2-B76D-C42FD929E2D1}"/>
                </a:ext>
              </a:extLst>
            </p:cNvPr>
            <p:cNvSpPr txBox="1"/>
            <p:nvPr/>
          </p:nvSpPr>
          <p:spPr>
            <a:xfrm>
              <a:off x="2739315" y="4731071"/>
              <a:ext cx="6570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Northern Plains</a:t>
              </a:r>
            </a:p>
            <a:p>
              <a:endParaRPr lang="en-US" sz="8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415CF7B-70B8-1502-1A66-0614986501E3}"/>
                </a:ext>
              </a:extLst>
            </p:cNvPr>
            <p:cNvSpPr txBox="1"/>
            <p:nvPr/>
          </p:nvSpPr>
          <p:spPr>
            <a:xfrm>
              <a:off x="3233417" y="4731938"/>
              <a:ext cx="83871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Southern Appalachians</a:t>
              </a:r>
            </a:p>
            <a:p>
              <a:endParaRPr lang="en-US" sz="8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423A19D-B7F2-7B6C-57A4-243B7FF9525A}"/>
                </a:ext>
              </a:extLst>
            </p:cNvPr>
            <p:cNvSpPr txBox="1"/>
            <p:nvPr/>
          </p:nvSpPr>
          <p:spPr>
            <a:xfrm>
              <a:off x="3892133" y="4729878"/>
              <a:ext cx="70956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Southern Plains</a:t>
              </a:r>
            </a:p>
            <a:p>
              <a:endParaRPr lang="en-US" sz="8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B5F5C94-370B-E8BD-9794-3DFB1A4B4BD6}"/>
                </a:ext>
              </a:extLst>
            </p:cNvPr>
            <p:cNvSpPr txBox="1"/>
            <p:nvPr/>
          </p:nvSpPr>
          <p:spPr>
            <a:xfrm>
              <a:off x="4481838" y="4729878"/>
              <a:ext cx="70956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Temperate Plains</a:t>
              </a:r>
            </a:p>
            <a:p>
              <a:endParaRPr lang="en-US" sz="8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0C094BA-9BC1-765C-0DFA-A3CBB412B886}"/>
                </a:ext>
              </a:extLst>
            </p:cNvPr>
            <p:cNvSpPr txBox="1"/>
            <p:nvPr/>
          </p:nvSpPr>
          <p:spPr>
            <a:xfrm>
              <a:off x="5058580" y="4725401"/>
              <a:ext cx="70956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Upper Midwest</a:t>
              </a:r>
            </a:p>
            <a:p>
              <a:endParaRPr lang="en-US" sz="8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82391E4-D6DA-3EF3-DBC9-275555C81A0E}"/>
                </a:ext>
              </a:extLst>
            </p:cNvPr>
            <p:cNvSpPr txBox="1"/>
            <p:nvPr/>
          </p:nvSpPr>
          <p:spPr>
            <a:xfrm>
              <a:off x="5642848" y="4729877"/>
              <a:ext cx="70956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Western Mountains</a:t>
              </a:r>
            </a:p>
            <a:p>
              <a:endParaRPr lang="en-US" sz="8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392E185-B6A5-A1FC-517E-7780BD16BAFC}"/>
                </a:ext>
              </a:extLst>
            </p:cNvPr>
            <p:cNvSpPr txBox="1"/>
            <p:nvPr/>
          </p:nvSpPr>
          <p:spPr>
            <a:xfrm>
              <a:off x="6251163" y="4724823"/>
              <a:ext cx="70956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Xeric</a:t>
              </a:r>
            </a:p>
            <a:p>
              <a:pPr algn="ctr"/>
              <a:endParaRPr lang="en-US" sz="8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972139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4199E215-6ECF-6AC9-E9E3-D5400FEDA313}"/>
              </a:ext>
            </a:extLst>
          </p:cNvPr>
          <p:cNvGrpSpPr/>
          <p:nvPr/>
        </p:nvGrpSpPr>
        <p:grpSpPr>
          <a:xfrm>
            <a:off x="846986" y="914400"/>
            <a:ext cx="6903085" cy="4959595"/>
            <a:chOff x="846986" y="914400"/>
            <a:chExt cx="6903085" cy="4959595"/>
          </a:xfrm>
        </p:grpSpPr>
        <p:pic>
          <p:nvPicPr>
            <p:cNvPr id="5" name="Picture 4" descr="A graph of a bar chart&#10;&#10;Description automatically generated with medium confidence">
              <a:extLst>
                <a:ext uri="{FF2B5EF4-FFF2-40B4-BE49-F238E27FC236}">
                  <a16:creationId xmlns:a16="http://schemas.microsoft.com/office/drawing/2014/main" id="{05B624FF-33D6-154F-D095-D8F6E04867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6986" y="1090243"/>
              <a:ext cx="5943612" cy="4114808"/>
            </a:xfrm>
            <a:prstGeom prst="rect">
              <a:avLst/>
            </a:prstGeom>
          </p:spPr>
        </p:pic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1AF363EE-1116-8EA7-8691-D4EBB095FCB6}"/>
                </a:ext>
              </a:extLst>
            </p:cNvPr>
            <p:cNvGrpSpPr/>
            <p:nvPr/>
          </p:nvGrpSpPr>
          <p:grpSpPr>
            <a:xfrm>
              <a:off x="5594838" y="2272036"/>
              <a:ext cx="2155233" cy="251357"/>
              <a:chOff x="7762511" y="2472097"/>
              <a:chExt cx="2155233" cy="251357"/>
            </a:xfrm>
          </p:grpSpPr>
          <p:pic>
            <p:nvPicPr>
              <p:cNvPr id="6" name="Picture 5" descr="A screen shot of a graph&#10;&#10;Description automatically generated">
                <a:extLst>
                  <a:ext uri="{FF2B5EF4-FFF2-40B4-BE49-F238E27FC236}">
                    <a16:creationId xmlns:a16="http://schemas.microsoft.com/office/drawing/2014/main" id="{F3D89D98-3DF7-F420-1934-5D6244F4693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1538" t="33227" r="1941" b="62461"/>
              <a:stretch/>
            </p:blipFill>
            <p:spPr>
              <a:xfrm>
                <a:off x="7762511" y="2480890"/>
                <a:ext cx="2155233" cy="242564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4DBEBC5B-5485-6C1F-B541-A6AD93E90B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842233" y="2472097"/>
                <a:ext cx="267401" cy="251357"/>
              </a:xfrm>
              <a:prstGeom prst="rect">
                <a:avLst/>
              </a:prstGeom>
            </p:spPr>
          </p:pic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CCAAEB2C-9EAF-925C-3349-06E97172749A}"/>
                </a:ext>
              </a:extLst>
            </p:cNvPr>
            <p:cNvGrpSpPr/>
            <p:nvPr/>
          </p:nvGrpSpPr>
          <p:grpSpPr>
            <a:xfrm>
              <a:off x="5594838" y="2555171"/>
              <a:ext cx="2155233" cy="249575"/>
              <a:chOff x="7762510" y="3957120"/>
              <a:chExt cx="2155233" cy="249575"/>
            </a:xfrm>
          </p:grpSpPr>
          <p:pic>
            <p:nvPicPr>
              <p:cNvPr id="9" name="Picture 8" descr="A screen shot of a graph&#10;&#10;Description automatically generated">
                <a:extLst>
                  <a:ext uri="{FF2B5EF4-FFF2-40B4-BE49-F238E27FC236}">
                    <a16:creationId xmlns:a16="http://schemas.microsoft.com/office/drawing/2014/main" id="{A8CC1404-ABA8-6E11-DAAD-4B3033E4F83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1538" t="59466" r="1941" b="36098"/>
              <a:stretch/>
            </p:blipFill>
            <p:spPr>
              <a:xfrm>
                <a:off x="7762510" y="3957120"/>
                <a:ext cx="2155233" cy="249575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76DB5C2C-84E5-0FA6-C458-7EBEA4777D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842233" y="3957120"/>
                <a:ext cx="267401" cy="249575"/>
              </a:xfrm>
              <a:prstGeom prst="rect">
                <a:avLst/>
              </a:prstGeom>
            </p:spPr>
          </p:pic>
        </p:grpSp>
        <p:pic>
          <p:nvPicPr>
            <p:cNvPr id="15" name="Picture 14" descr="A map of the united states&#10;&#10;Description automatically generated">
              <a:extLst>
                <a:ext uri="{FF2B5EF4-FFF2-40B4-BE49-F238E27FC236}">
                  <a16:creationId xmlns:a16="http://schemas.microsoft.com/office/drawing/2014/main" id="{ED18B980-CB71-6FEC-8AE4-8FF63106730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8570" y="914400"/>
              <a:ext cx="2971806" cy="2057404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817B446-D4D1-2F74-3B2E-70FA60C9C956}"/>
                </a:ext>
              </a:extLst>
            </p:cNvPr>
            <p:cNvSpPr txBox="1"/>
            <p:nvPr/>
          </p:nvSpPr>
          <p:spPr>
            <a:xfrm>
              <a:off x="1477903" y="5291280"/>
              <a:ext cx="59596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Coastal Plains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F6FA372-E62E-4EB4-5482-D1A3D5394F4B}"/>
                </a:ext>
              </a:extLst>
            </p:cNvPr>
            <p:cNvSpPr txBox="1"/>
            <p:nvPr/>
          </p:nvSpPr>
          <p:spPr>
            <a:xfrm>
              <a:off x="1785528" y="5302222"/>
              <a:ext cx="119230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Northern Appalachians</a:t>
              </a:r>
            </a:p>
            <a:p>
              <a:pPr algn="ctr"/>
              <a:endParaRPr lang="en-US" sz="8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8" name="Picture 17" descr="A map of the united states&#10;&#10;Description automatically generated">
              <a:extLst>
                <a:ext uri="{FF2B5EF4-FFF2-40B4-BE49-F238E27FC236}">
                  <a16:creationId xmlns:a16="http://schemas.microsoft.com/office/drawing/2014/main" id="{C0F87DD3-23A3-22F8-91FE-5281CC5951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689" t="7785" r="65635" b="68639"/>
            <a:stretch/>
          </p:blipFill>
          <p:spPr>
            <a:xfrm>
              <a:off x="1510919" y="4983762"/>
              <a:ext cx="605228" cy="370307"/>
            </a:xfrm>
            <a:prstGeom prst="rect">
              <a:avLst/>
            </a:prstGeom>
          </p:spPr>
        </p:pic>
        <p:pic>
          <p:nvPicPr>
            <p:cNvPr id="19" name="Picture 18" descr="A map of the united states&#10;&#10;Description automatically generated">
              <a:extLst>
                <a:ext uri="{FF2B5EF4-FFF2-40B4-BE49-F238E27FC236}">
                  <a16:creationId xmlns:a16="http://schemas.microsoft.com/office/drawing/2014/main" id="{EB5907D5-80AC-1265-1738-2B8200044B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201" t="7785" r="7123" b="68639"/>
            <a:stretch/>
          </p:blipFill>
          <p:spPr>
            <a:xfrm>
              <a:off x="2684901" y="4983762"/>
              <a:ext cx="605228" cy="370307"/>
            </a:xfrm>
            <a:prstGeom prst="rect">
              <a:avLst/>
            </a:prstGeom>
          </p:spPr>
        </p:pic>
        <p:pic>
          <p:nvPicPr>
            <p:cNvPr id="20" name="Picture 19" descr="A map of the united states&#10;&#10;Description automatically generated">
              <a:extLst>
                <a:ext uri="{FF2B5EF4-FFF2-40B4-BE49-F238E27FC236}">
                  <a16:creationId xmlns:a16="http://schemas.microsoft.com/office/drawing/2014/main" id="{789D3990-8147-3773-EAF7-4D697AC993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637" t="7785" r="36687" b="68639"/>
            <a:stretch/>
          </p:blipFill>
          <p:spPr>
            <a:xfrm>
              <a:off x="2086873" y="4981413"/>
              <a:ext cx="605228" cy="370307"/>
            </a:xfrm>
            <a:prstGeom prst="rect">
              <a:avLst/>
            </a:prstGeom>
          </p:spPr>
        </p:pic>
        <p:pic>
          <p:nvPicPr>
            <p:cNvPr id="21" name="Picture 20" descr="A map of the united states&#10;&#10;Description automatically generated">
              <a:extLst>
                <a:ext uri="{FF2B5EF4-FFF2-40B4-BE49-F238E27FC236}">
                  <a16:creationId xmlns:a16="http://schemas.microsoft.com/office/drawing/2014/main" id="{94EEAB0E-8683-DCE1-2F78-D6F3A9B769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689" t="40480" r="65635" b="35944"/>
            <a:stretch/>
          </p:blipFill>
          <p:spPr>
            <a:xfrm>
              <a:off x="3281406" y="4987561"/>
              <a:ext cx="605228" cy="370307"/>
            </a:xfrm>
            <a:prstGeom prst="rect">
              <a:avLst/>
            </a:prstGeom>
          </p:spPr>
        </p:pic>
        <p:pic>
          <p:nvPicPr>
            <p:cNvPr id="22" name="Picture 21" descr="A map of the united states&#10;&#10;Description automatically generated">
              <a:extLst>
                <a:ext uri="{FF2B5EF4-FFF2-40B4-BE49-F238E27FC236}">
                  <a16:creationId xmlns:a16="http://schemas.microsoft.com/office/drawing/2014/main" id="{D61FA1A4-B217-387B-FA62-4C0AE6428A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945" t="40480" r="36379" b="35944"/>
            <a:stretch/>
          </p:blipFill>
          <p:spPr>
            <a:xfrm>
              <a:off x="3868350" y="4980844"/>
              <a:ext cx="605228" cy="370307"/>
            </a:xfrm>
            <a:prstGeom prst="rect">
              <a:avLst/>
            </a:prstGeom>
          </p:spPr>
        </p:pic>
        <p:pic>
          <p:nvPicPr>
            <p:cNvPr id="23" name="Picture 22" descr="A map of the united states&#10;&#10;Description automatically generated">
              <a:extLst>
                <a:ext uri="{FF2B5EF4-FFF2-40B4-BE49-F238E27FC236}">
                  <a16:creationId xmlns:a16="http://schemas.microsoft.com/office/drawing/2014/main" id="{3375738A-C5D7-A9F7-75B7-76D9D37D61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712" t="40146" r="6612" b="36278"/>
            <a:stretch/>
          </p:blipFill>
          <p:spPr>
            <a:xfrm>
              <a:off x="4461426" y="4980442"/>
              <a:ext cx="605228" cy="370307"/>
            </a:xfrm>
            <a:prstGeom prst="rect">
              <a:avLst/>
            </a:prstGeom>
          </p:spPr>
        </p:pic>
        <p:pic>
          <p:nvPicPr>
            <p:cNvPr id="24" name="Picture 23" descr="A map of the united states&#10;&#10;Description automatically generated">
              <a:extLst>
                <a:ext uri="{FF2B5EF4-FFF2-40B4-BE49-F238E27FC236}">
                  <a16:creationId xmlns:a16="http://schemas.microsoft.com/office/drawing/2014/main" id="{4077DF03-B9F4-8368-A01C-D05BE7EE9D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381" t="72730" r="65943" b="3694"/>
            <a:stretch/>
          </p:blipFill>
          <p:spPr>
            <a:xfrm>
              <a:off x="5050508" y="4986052"/>
              <a:ext cx="605228" cy="370307"/>
            </a:xfrm>
            <a:prstGeom prst="rect">
              <a:avLst/>
            </a:prstGeom>
          </p:spPr>
        </p:pic>
        <p:pic>
          <p:nvPicPr>
            <p:cNvPr id="25" name="Picture 24" descr="A map of the united states&#10;&#10;Description automatically generated">
              <a:extLst>
                <a:ext uri="{FF2B5EF4-FFF2-40B4-BE49-F238E27FC236}">
                  <a16:creationId xmlns:a16="http://schemas.microsoft.com/office/drawing/2014/main" id="{3647CFE3-CF84-8CD8-BDA9-38FDBFCCE9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791" t="72952" r="36533" b="3472"/>
            <a:stretch/>
          </p:blipFill>
          <p:spPr>
            <a:xfrm>
              <a:off x="5639673" y="4986052"/>
              <a:ext cx="605228" cy="370307"/>
            </a:xfrm>
            <a:prstGeom prst="rect">
              <a:avLst/>
            </a:prstGeom>
          </p:spPr>
        </p:pic>
        <p:pic>
          <p:nvPicPr>
            <p:cNvPr id="26" name="Picture 25" descr="A map of the united states&#10;&#10;Description automatically generated">
              <a:extLst>
                <a:ext uri="{FF2B5EF4-FFF2-40B4-BE49-F238E27FC236}">
                  <a16:creationId xmlns:a16="http://schemas.microsoft.com/office/drawing/2014/main" id="{44939188-C74B-386C-5C92-556A00B662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355" t="72643" r="6969" b="3781"/>
            <a:stretch/>
          </p:blipFill>
          <p:spPr>
            <a:xfrm>
              <a:off x="6232385" y="4980442"/>
              <a:ext cx="605229" cy="370308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A4F1A92-167D-84D3-D6BA-E30AD41BA5FA}"/>
                </a:ext>
              </a:extLst>
            </p:cNvPr>
            <p:cNvSpPr txBox="1"/>
            <p:nvPr/>
          </p:nvSpPr>
          <p:spPr>
            <a:xfrm>
              <a:off x="2645866" y="5290413"/>
              <a:ext cx="6570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Northern Plains</a:t>
              </a:r>
            </a:p>
            <a:p>
              <a:endParaRPr lang="en-US" sz="8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4F7500E-B2A2-C95D-C0B7-E8609D1CF8D8}"/>
                </a:ext>
              </a:extLst>
            </p:cNvPr>
            <p:cNvSpPr txBox="1"/>
            <p:nvPr/>
          </p:nvSpPr>
          <p:spPr>
            <a:xfrm>
              <a:off x="3139968" y="5291280"/>
              <a:ext cx="83871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Southern Appalachians</a:t>
              </a:r>
            </a:p>
            <a:p>
              <a:endParaRPr lang="en-US" sz="8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4423D33-B7E1-F574-ADF9-0A91E4A4B24B}"/>
                </a:ext>
              </a:extLst>
            </p:cNvPr>
            <p:cNvSpPr txBox="1"/>
            <p:nvPr/>
          </p:nvSpPr>
          <p:spPr>
            <a:xfrm>
              <a:off x="3798684" y="5289220"/>
              <a:ext cx="70956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Southern Plains</a:t>
              </a:r>
            </a:p>
            <a:p>
              <a:endParaRPr lang="en-US" sz="8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C073719-85B6-B4CC-6C94-6B6AF0B0788C}"/>
                </a:ext>
              </a:extLst>
            </p:cNvPr>
            <p:cNvSpPr txBox="1"/>
            <p:nvPr/>
          </p:nvSpPr>
          <p:spPr>
            <a:xfrm>
              <a:off x="4388389" y="5289220"/>
              <a:ext cx="70956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Temperate Plains</a:t>
              </a:r>
            </a:p>
            <a:p>
              <a:endParaRPr lang="en-US" sz="8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5EEE5B4-48AC-0B93-66B6-52D9D9CF31CE}"/>
                </a:ext>
              </a:extLst>
            </p:cNvPr>
            <p:cNvSpPr txBox="1"/>
            <p:nvPr/>
          </p:nvSpPr>
          <p:spPr>
            <a:xfrm>
              <a:off x="4965131" y="5284743"/>
              <a:ext cx="70956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Upper Midwest</a:t>
              </a:r>
            </a:p>
            <a:p>
              <a:endParaRPr lang="en-US" sz="8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54F42EA-BF3C-EEF3-D397-006B61A277E1}"/>
                </a:ext>
              </a:extLst>
            </p:cNvPr>
            <p:cNvSpPr txBox="1"/>
            <p:nvPr/>
          </p:nvSpPr>
          <p:spPr>
            <a:xfrm>
              <a:off x="5549399" y="5289219"/>
              <a:ext cx="70956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Western Mountains</a:t>
              </a:r>
            </a:p>
            <a:p>
              <a:endParaRPr lang="en-US" sz="8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EE0D448-0534-4F98-737E-E4625AAA8EC3}"/>
                </a:ext>
              </a:extLst>
            </p:cNvPr>
            <p:cNvSpPr txBox="1"/>
            <p:nvPr/>
          </p:nvSpPr>
          <p:spPr>
            <a:xfrm>
              <a:off x="6157714" y="5284165"/>
              <a:ext cx="70956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Xeric</a:t>
              </a:r>
            </a:p>
            <a:p>
              <a:pPr algn="ctr"/>
              <a:endParaRPr lang="en-US" sz="8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206966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map of the united states&#10;&#10;Description automatically generated">
            <a:extLst>
              <a:ext uri="{FF2B5EF4-FFF2-40B4-BE49-F238E27FC236}">
                <a16:creationId xmlns:a16="http://schemas.microsoft.com/office/drawing/2014/main" id="{06D8B056-7340-F1B0-4E60-D2C7055E7A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7099" y="1371596"/>
            <a:ext cx="5943612" cy="4114808"/>
          </a:xfrm>
          <a:prstGeom prst="rect">
            <a:avLst/>
          </a:prstGeom>
        </p:spPr>
      </p:pic>
      <p:pic>
        <p:nvPicPr>
          <p:cNvPr id="26" name="Picture 25" descr="A map of the united states&#10;&#10;Description automatically generated">
            <a:extLst>
              <a:ext uri="{FF2B5EF4-FFF2-40B4-BE49-F238E27FC236}">
                <a16:creationId xmlns:a16="http://schemas.microsoft.com/office/drawing/2014/main" id="{C86F79D9-34C5-EEB7-DE8E-3A66EAFD93A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712" t="40146" r="6612" b="36278"/>
          <a:stretch/>
        </p:blipFill>
        <p:spPr>
          <a:xfrm>
            <a:off x="80110" y="53787"/>
            <a:ext cx="1553099" cy="950260"/>
          </a:xfrm>
          <a:prstGeom prst="rect">
            <a:avLst/>
          </a:prstGeom>
        </p:spPr>
      </p:pic>
      <p:pic>
        <p:nvPicPr>
          <p:cNvPr id="27" name="Picture 26" descr="A map of the united states&#10;&#10;Description automatically generated">
            <a:extLst>
              <a:ext uri="{FF2B5EF4-FFF2-40B4-BE49-F238E27FC236}">
                <a16:creationId xmlns:a16="http://schemas.microsoft.com/office/drawing/2014/main" id="{73261985-3409-6914-5674-AA88450994E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201" t="7785" r="7123" b="68639"/>
          <a:stretch/>
        </p:blipFill>
        <p:spPr>
          <a:xfrm>
            <a:off x="80109" y="1004047"/>
            <a:ext cx="1553099" cy="950260"/>
          </a:xfrm>
          <a:prstGeom prst="rect">
            <a:avLst/>
          </a:prstGeom>
        </p:spPr>
      </p:pic>
      <p:pic>
        <p:nvPicPr>
          <p:cNvPr id="28" name="Picture 27" descr="A map of the united states&#10;&#10;Description automatically generated">
            <a:extLst>
              <a:ext uri="{FF2B5EF4-FFF2-40B4-BE49-F238E27FC236}">
                <a16:creationId xmlns:a16="http://schemas.microsoft.com/office/drawing/2014/main" id="{385CAB2B-8791-9CC7-59E9-1ED36C81492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37" t="7785" r="36687" b="68639"/>
          <a:stretch/>
        </p:blipFill>
        <p:spPr>
          <a:xfrm>
            <a:off x="80108" y="1954307"/>
            <a:ext cx="1553099" cy="950260"/>
          </a:xfrm>
          <a:prstGeom prst="rect">
            <a:avLst/>
          </a:prstGeom>
        </p:spPr>
      </p:pic>
      <p:pic>
        <p:nvPicPr>
          <p:cNvPr id="29" name="Picture 28" descr="A map of the united states&#10;&#10;Description automatically generated">
            <a:extLst>
              <a:ext uri="{FF2B5EF4-FFF2-40B4-BE49-F238E27FC236}">
                <a16:creationId xmlns:a16="http://schemas.microsoft.com/office/drawing/2014/main" id="{07BE831A-2DA9-F9AB-634E-798496E5D45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9" t="7785" r="65635" b="68639"/>
          <a:stretch/>
        </p:blipFill>
        <p:spPr>
          <a:xfrm>
            <a:off x="80108" y="2904567"/>
            <a:ext cx="1553099" cy="950260"/>
          </a:xfrm>
          <a:prstGeom prst="rect">
            <a:avLst/>
          </a:prstGeom>
        </p:spPr>
      </p:pic>
      <p:pic>
        <p:nvPicPr>
          <p:cNvPr id="30" name="Picture 29" descr="A map of the united states&#10;&#10;Description automatically generated">
            <a:extLst>
              <a:ext uri="{FF2B5EF4-FFF2-40B4-BE49-F238E27FC236}">
                <a16:creationId xmlns:a16="http://schemas.microsoft.com/office/drawing/2014/main" id="{1C22E591-66A0-24FE-8706-255931E1170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9" t="40480" r="65635" b="35944"/>
          <a:stretch/>
        </p:blipFill>
        <p:spPr>
          <a:xfrm>
            <a:off x="80107" y="3953434"/>
            <a:ext cx="1553099" cy="950260"/>
          </a:xfrm>
          <a:prstGeom prst="rect">
            <a:avLst/>
          </a:prstGeom>
        </p:spPr>
      </p:pic>
      <p:pic>
        <p:nvPicPr>
          <p:cNvPr id="31" name="Picture 30" descr="A map of the united states&#10;&#10;Description automatically generated">
            <a:extLst>
              <a:ext uri="{FF2B5EF4-FFF2-40B4-BE49-F238E27FC236}">
                <a16:creationId xmlns:a16="http://schemas.microsoft.com/office/drawing/2014/main" id="{B2048C86-224C-16CE-4A4E-F4B349BDF6C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45" t="40480" r="36379" b="35944"/>
          <a:stretch/>
        </p:blipFill>
        <p:spPr>
          <a:xfrm>
            <a:off x="80107" y="4903694"/>
            <a:ext cx="1553099" cy="950260"/>
          </a:xfrm>
          <a:prstGeom prst="rect">
            <a:avLst/>
          </a:prstGeom>
        </p:spPr>
      </p:pic>
      <p:pic>
        <p:nvPicPr>
          <p:cNvPr id="32" name="Picture 31" descr="A map of the united states&#10;&#10;Description automatically generated">
            <a:extLst>
              <a:ext uri="{FF2B5EF4-FFF2-40B4-BE49-F238E27FC236}">
                <a16:creationId xmlns:a16="http://schemas.microsoft.com/office/drawing/2014/main" id="{8C006DE5-54E8-130F-04FF-83F19301FB4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81" t="72730" r="65943" b="3694"/>
          <a:stretch/>
        </p:blipFill>
        <p:spPr>
          <a:xfrm>
            <a:off x="1695505" y="161365"/>
            <a:ext cx="1553099" cy="950260"/>
          </a:xfrm>
          <a:prstGeom prst="rect">
            <a:avLst/>
          </a:prstGeom>
        </p:spPr>
      </p:pic>
      <p:pic>
        <p:nvPicPr>
          <p:cNvPr id="33" name="Picture 32" descr="A map of the united states&#10;&#10;Description automatically generated">
            <a:extLst>
              <a:ext uri="{FF2B5EF4-FFF2-40B4-BE49-F238E27FC236}">
                <a16:creationId xmlns:a16="http://schemas.microsoft.com/office/drawing/2014/main" id="{081BE553-95A7-3368-48A8-94677B308E3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91" t="72952" r="36533" b="3472"/>
          <a:stretch/>
        </p:blipFill>
        <p:spPr>
          <a:xfrm>
            <a:off x="1660218" y="1160928"/>
            <a:ext cx="1553099" cy="950260"/>
          </a:xfrm>
          <a:prstGeom prst="rect">
            <a:avLst/>
          </a:prstGeom>
        </p:spPr>
      </p:pic>
      <p:pic>
        <p:nvPicPr>
          <p:cNvPr id="34" name="Picture 33" descr="A map of the united states&#10;&#10;Description automatically generated">
            <a:extLst>
              <a:ext uri="{FF2B5EF4-FFF2-40B4-BE49-F238E27FC236}">
                <a16:creationId xmlns:a16="http://schemas.microsoft.com/office/drawing/2014/main" id="{FE624488-2655-B603-3396-1B3CFE36B31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355" t="72643" r="6969" b="3781"/>
          <a:stretch/>
        </p:blipFill>
        <p:spPr>
          <a:xfrm>
            <a:off x="1703779" y="2187391"/>
            <a:ext cx="1553099" cy="950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0593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1ECF2438-C19D-E2C9-86A0-F124BB4A6205}"/>
              </a:ext>
            </a:extLst>
          </p:cNvPr>
          <p:cNvGrpSpPr/>
          <p:nvPr/>
        </p:nvGrpSpPr>
        <p:grpSpPr>
          <a:xfrm>
            <a:off x="57847" y="224118"/>
            <a:ext cx="11617456" cy="6633882"/>
            <a:chOff x="102670" y="71719"/>
            <a:chExt cx="11617456" cy="6633882"/>
          </a:xfrm>
        </p:grpSpPr>
        <p:pic>
          <p:nvPicPr>
            <p:cNvPr id="12" name="Picture 11" descr="A screen shot of a graph&#10;&#10;Description automatically generated">
              <a:extLst>
                <a:ext uri="{FF2B5EF4-FFF2-40B4-BE49-F238E27FC236}">
                  <a16:creationId xmlns:a16="http://schemas.microsoft.com/office/drawing/2014/main" id="{9BA28E38-0CD4-0FF5-20E7-541F4C7BFE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538" t="25361" r="1941" b="29771"/>
            <a:stretch/>
          </p:blipFill>
          <p:spPr>
            <a:xfrm>
              <a:off x="9442703" y="2281554"/>
              <a:ext cx="2155233" cy="2524362"/>
            </a:xfrm>
            <a:prstGeom prst="rect">
              <a:avLst/>
            </a:prstGeom>
          </p:spPr>
        </p:pic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F519A32A-C34F-80F8-278B-859351832E47}"/>
                </a:ext>
              </a:extLst>
            </p:cNvPr>
            <p:cNvGrpSpPr/>
            <p:nvPr/>
          </p:nvGrpSpPr>
          <p:grpSpPr>
            <a:xfrm>
              <a:off x="102670" y="71719"/>
              <a:ext cx="11617456" cy="6633882"/>
              <a:chOff x="102670" y="71719"/>
              <a:chExt cx="11617456" cy="6633882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6CBAAC72-12A4-6563-E2DA-975D948F51C8}"/>
                  </a:ext>
                </a:extLst>
              </p:cNvPr>
              <p:cNvGrpSpPr/>
              <p:nvPr/>
            </p:nvGrpSpPr>
            <p:grpSpPr>
              <a:xfrm>
                <a:off x="102670" y="71719"/>
                <a:ext cx="11617456" cy="6633882"/>
                <a:chOff x="102670" y="71719"/>
                <a:chExt cx="11617456" cy="6633882"/>
              </a:xfrm>
            </p:grpSpPr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DEC5A411-CA96-6F25-BB2D-846009BD4421}"/>
                    </a:ext>
                  </a:extLst>
                </p:cNvPr>
                <p:cNvGrpSpPr/>
                <p:nvPr/>
              </p:nvGrpSpPr>
              <p:grpSpPr>
                <a:xfrm>
                  <a:off x="102670" y="71719"/>
                  <a:ext cx="11617456" cy="6633882"/>
                  <a:chOff x="102670" y="71719"/>
                  <a:chExt cx="11617456" cy="6633882"/>
                </a:xfrm>
              </p:grpSpPr>
              <p:pic>
                <p:nvPicPr>
                  <p:cNvPr id="14" name="Picture 13">
                    <a:extLst>
                      <a:ext uri="{FF2B5EF4-FFF2-40B4-BE49-F238E27FC236}">
                        <a16:creationId xmlns:a16="http://schemas.microsoft.com/office/drawing/2014/main" id="{2B7BA915-479E-9963-414F-9CB3C29133D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591" t="2625" r="1446" b="3764"/>
                  <a:stretch/>
                </p:blipFill>
                <p:spPr>
                  <a:xfrm>
                    <a:off x="102670" y="71719"/>
                    <a:ext cx="9161929" cy="6633882"/>
                  </a:xfrm>
                  <a:prstGeom prst="rect">
                    <a:avLst/>
                  </a:prstGeom>
                </p:spPr>
              </p:pic>
              <p:pic>
                <p:nvPicPr>
                  <p:cNvPr id="17" name="Picture 16">
                    <a:extLst>
                      <a:ext uri="{FF2B5EF4-FFF2-40B4-BE49-F238E27FC236}">
                        <a16:creationId xmlns:a16="http://schemas.microsoft.com/office/drawing/2014/main" id="{71E5A4E4-C6D4-5E4E-90CF-DE325805C63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/>
                </p:blipFill>
                <p:spPr>
                  <a:xfrm>
                    <a:off x="2178886" y="3293495"/>
                    <a:ext cx="3340867" cy="2312907"/>
                  </a:xfrm>
                  <a:prstGeom prst="rect">
                    <a:avLst/>
                  </a:prstGeom>
                </p:spPr>
              </p:pic>
              <p:pic>
                <p:nvPicPr>
                  <p:cNvPr id="19" name="Picture 18" descr="A map of the united states&#10;&#10;Description automatically generated">
                    <a:extLst>
                      <a:ext uri="{FF2B5EF4-FFF2-40B4-BE49-F238E27FC236}">
                        <a16:creationId xmlns:a16="http://schemas.microsoft.com/office/drawing/2014/main" id="{F023684B-DF1A-AD87-52CC-A351C1E7482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264599" y="250740"/>
                    <a:ext cx="2455527" cy="169998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6" name="Picture 5">
                  <a:extLst>
                    <a:ext uri="{FF2B5EF4-FFF2-40B4-BE49-F238E27FC236}">
                      <a16:creationId xmlns:a16="http://schemas.microsoft.com/office/drawing/2014/main" id="{9F1F884E-E8EE-DB6B-0D3A-76546F5D632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513633" y="2715351"/>
                  <a:ext cx="267401" cy="251357"/>
                </a:xfrm>
                <a:prstGeom prst="rect">
                  <a:avLst/>
                </a:prstGeom>
              </p:spPr>
            </p:pic>
          </p:grpSp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E90E2E7B-7359-6B24-76E6-23C745F409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513633" y="4200374"/>
                <a:ext cx="267401" cy="249575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764702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</TotalTime>
  <Words>55</Words>
  <Application>Microsoft Office PowerPoint</Application>
  <PresentationFormat>Widescreen</PresentationFormat>
  <Paragraphs>32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Linnea Ann Rock</dc:creator>
  <cp:lastModifiedBy>Linnea Ann Rock</cp:lastModifiedBy>
  <cp:revision>8</cp:revision>
  <dcterms:created xsi:type="dcterms:W3CDTF">2024-03-04T22:13:16Z</dcterms:created>
  <dcterms:modified xsi:type="dcterms:W3CDTF">2025-01-23T20:28:41Z</dcterms:modified>
</cp:coreProperties>
</file>